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C8A6C-6A0C-4EA9-9DEB-E1BF86EE0737}" type="datetimeFigureOut">
              <a:rPr lang="pt-BR" smtClean="0"/>
              <a:t>19/06/2015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20A7-4809-488F-B05E-63CCBDD894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5729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C8A6C-6A0C-4EA9-9DEB-E1BF86EE0737}" type="datetimeFigureOut">
              <a:rPr lang="pt-BR" smtClean="0"/>
              <a:t>19/06/2015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20A7-4809-488F-B05E-63CCBDD894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7167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C8A6C-6A0C-4EA9-9DEB-E1BF86EE0737}" type="datetimeFigureOut">
              <a:rPr lang="pt-BR" smtClean="0"/>
              <a:t>19/06/2015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20A7-4809-488F-B05E-63CCBDD894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0998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C8A6C-6A0C-4EA9-9DEB-E1BF86EE0737}" type="datetimeFigureOut">
              <a:rPr lang="pt-BR" smtClean="0"/>
              <a:t>19/06/2015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20A7-4809-488F-B05E-63CCBDD894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1485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C8A6C-6A0C-4EA9-9DEB-E1BF86EE0737}" type="datetimeFigureOut">
              <a:rPr lang="pt-BR" smtClean="0"/>
              <a:t>19/06/2015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20A7-4809-488F-B05E-63CCBDD894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6096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C8A6C-6A0C-4EA9-9DEB-E1BF86EE0737}" type="datetimeFigureOut">
              <a:rPr lang="pt-BR" smtClean="0"/>
              <a:t>19/06/2015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20A7-4809-488F-B05E-63CCBDD894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9828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C8A6C-6A0C-4EA9-9DEB-E1BF86EE0737}" type="datetimeFigureOut">
              <a:rPr lang="pt-BR" smtClean="0"/>
              <a:t>19/06/2015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20A7-4809-488F-B05E-63CCBDD894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2689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C8A6C-6A0C-4EA9-9DEB-E1BF86EE0737}" type="datetimeFigureOut">
              <a:rPr lang="pt-BR" smtClean="0"/>
              <a:t>19/06/2015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20A7-4809-488F-B05E-63CCBDD894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0310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C8A6C-6A0C-4EA9-9DEB-E1BF86EE0737}" type="datetimeFigureOut">
              <a:rPr lang="pt-BR" smtClean="0"/>
              <a:t>19/06/2015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20A7-4809-488F-B05E-63CCBDD894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2018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C8A6C-6A0C-4EA9-9DEB-E1BF86EE0737}" type="datetimeFigureOut">
              <a:rPr lang="pt-BR" smtClean="0"/>
              <a:t>19/06/2015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20A7-4809-488F-B05E-63CCBDD894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7875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C8A6C-6A0C-4EA9-9DEB-E1BF86EE0737}" type="datetimeFigureOut">
              <a:rPr lang="pt-BR" smtClean="0"/>
              <a:t>19/06/2015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20A7-4809-488F-B05E-63CCBDD894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6529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C8A6C-6A0C-4EA9-9DEB-E1BF86EE0737}" type="datetimeFigureOut">
              <a:rPr lang="pt-BR" smtClean="0"/>
              <a:t>19/06/2015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720A7-4809-488F-B05E-63CCBDD894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5293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260648"/>
            <a:ext cx="9144000" cy="6846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pt-BR" altLang="pt-BR" sz="2400">
              <a:latin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endParaRPr lang="pt-BR" altLang="pt-BR" sz="2400">
              <a:latin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endParaRPr lang="pt-BR" altLang="pt-BR" sz="2400">
              <a:latin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endParaRPr lang="pt-BR" altLang="pt-BR" sz="2400">
              <a:latin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endParaRPr lang="pt-BR" altLang="pt-BR" sz="2400">
              <a:latin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endParaRPr lang="pt-BR" altLang="pt-BR" sz="2400">
              <a:latin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endParaRPr lang="pt-BR" altLang="pt-BR" sz="2400">
              <a:latin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endParaRPr lang="pt-BR" altLang="pt-BR" sz="2400">
              <a:latin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endParaRPr lang="pt-BR" altLang="pt-BR" sz="2400">
              <a:latin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endParaRPr lang="pt-BR" altLang="pt-BR" sz="2400">
              <a:latin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endParaRPr lang="pt-BR" altLang="pt-BR" sz="2400">
              <a:latin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endParaRPr lang="pt-BR" altLang="pt-BR" sz="2400">
              <a:latin typeface="Times New Roman" pitchFamily="18" charset="0"/>
            </a:endParaRPr>
          </a:p>
          <a:p>
            <a:pPr eaLnBrk="0" hangingPunct="0"/>
            <a:endParaRPr lang="pt-BR" altLang="pt-BR" sz="2400">
              <a:latin typeface="Times New Roman" pitchFamily="18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11113"/>
            <a:ext cx="1727200" cy="684688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pt-BR" altLang="pt-BR" sz="2400">
              <a:latin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endParaRPr lang="pt-BR" altLang="pt-BR" sz="2400">
              <a:latin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endParaRPr lang="pt-BR" altLang="pt-BR" sz="2400">
              <a:latin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endParaRPr lang="pt-BR" altLang="pt-BR" sz="2400">
              <a:latin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endParaRPr lang="pt-BR" altLang="pt-BR" sz="2400">
              <a:latin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endParaRPr lang="pt-BR" altLang="pt-BR" sz="2400">
              <a:latin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endParaRPr lang="pt-BR" altLang="pt-BR" sz="2400">
              <a:latin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endParaRPr lang="pt-BR" altLang="pt-BR" sz="2400">
              <a:latin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endParaRPr lang="pt-BR" altLang="pt-BR" sz="2400">
              <a:latin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endParaRPr lang="pt-BR" altLang="pt-BR" sz="2400">
              <a:latin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endParaRPr lang="pt-BR" altLang="pt-BR" sz="2400">
              <a:latin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endParaRPr lang="pt-BR" altLang="pt-BR" sz="2400">
              <a:latin typeface="Times New Roman" pitchFamily="18" charset="0"/>
            </a:endParaRPr>
          </a:p>
          <a:p>
            <a:pPr eaLnBrk="0" hangingPunct="0"/>
            <a:endParaRPr lang="pt-BR" altLang="pt-BR" sz="2400">
              <a:latin typeface="Times New Roman" pitchFamily="18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603680" y="2780928"/>
            <a:ext cx="8201099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pt-BR" altLang="pt-BR" sz="1600" dirty="0" smtClean="0"/>
              <a:t>Certificamos </a:t>
            </a:r>
            <a:r>
              <a:rPr lang="pt-BR" altLang="pt-BR" sz="1600" dirty="0"/>
              <a:t>que o </a:t>
            </a:r>
            <a:r>
              <a:rPr lang="pt-BR" altLang="pt-BR" sz="1600" dirty="0" err="1" smtClean="0"/>
              <a:t>Sr</a:t>
            </a:r>
            <a:r>
              <a:rPr lang="pt-BR" altLang="pt-BR" sz="1600" dirty="0" smtClean="0"/>
              <a:t>                                      </a:t>
            </a:r>
          </a:p>
          <a:p>
            <a:pPr algn="just"/>
            <a:r>
              <a:rPr lang="pt-BR" altLang="pt-BR" sz="1600" dirty="0" smtClean="0"/>
              <a:t>participou</a:t>
            </a:r>
            <a:r>
              <a:rPr lang="pt-BR" altLang="pt-BR" sz="1600" dirty="0"/>
              <a:t>, com aproveitamento, do </a:t>
            </a:r>
            <a:r>
              <a:rPr lang="pt-BR" altLang="pt-BR" dirty="0" smtClean="0"/>
              <a:t>TREINAMENTO DE CAPACITAÇÃO DISCENTES E PESQUISADORES </a:t>
            </a:r>
            <a:r>
              <a:rPr lang="pt-BR" altLang="pt-BR" dirty="0"/>
              <a:t>NA MANIPULAÇÃO E DESCARTE DE ORGANISMOS GENETICAMENTE MODIFICADOS (</a:t>
            </a:r>
            <a:r>
              <a:rPr lang="pt-BR" altLang="pt-BR" dirty="0" err="1"/>
              <a:t>OGMs</a:t>
            </a:r>
            <a:r>
              <a:rPr lang="pt-BR" altLang="pt-BR" dirty="0"/>
              <a:t>),</a:t>
            </a:r>
            <a:r>
              <a:rPr lang="pt-BR" altLang="pt-BR" sz="1600" dirty="0"/>
              <a:t> realizado no período de </a:t>
            </a:r>
            <a:r>
              <a:rPr lang="pt-BR" altLang="pt-BR" sz="1600" dirty="0" smtClean="0"/>
              <a:t>.........., </a:t>
            </a:r>
            <a:r>
              <a:rPr lang="pt-BR" altLang="pt-BR" sz="1600" dirty="0"/>
              <a:t>promovido </a:t>
            </a:r>
            <a:r>
              <a:rPr lang="pt-BR" altLang="pt-BR" sz="1600" dirty="0" smtClean="0"/>
              <a:t>pelo Laboratório ..................................................................., </a:t>
            </a:r>
            <a:r>
              <a:rPr lang="pt-BR" altLang="pt-BR" sz="1600" dirty="0" err="1" smtClean="0"/>
              <a:t>Nivel</a:t>
            </a:r>
            <a:r>
              <a:rPr lang="pt-BR" altLang="pt-BR" sz="1600" dirty="0" smtClean="0"/>
              <a:t> de Biossegurança ................... da </a:t>
            </a:r>
            <a:r>
              <a:rPr lang="pt-BR" altLang="pt-BR" sz="1600" dirty="0"/>
              <a:t>Faculdade de Ciências Farmacêuticas da Universidade de São Paulo, no Campus Universitário “Armando de Salles Oliveira”, São Paulo – SP, com carga horária total </a:t>
            </a:r>
            <a:r>
              <a:rPr lang="pt-BR" altLang="pt-BR" sz="1600" dirty="0" smtClean="0"/>
              <a:t>de 8.horas</a:t>
            </a:r>
            <a:r>
              <a:rPr lang="pt-BR" altLang="pt-BR" sz="1600" dirty="0"/>
              <a:t>.</a:t>
            </a:r>
          </a:p>
          <a:p>
            <a:pPr algn="just"/>
            <a:r>
              <a:rPr lang="pt-BR" altLang="pt-BR" sz="1600" b="1" dirty="0"/>
              <a:t>      			                </a:t>
            </a:r>
          </a:p>
          <a:p>
            <a:pPr algn="r"/>
            <a:r>
              <a:rPr lang="pt-BR" altLang="pt-BR" sz="1600" b="1" dirty="0"/>
              <a:t>				</a:t>
            </a:r>
            <a:r>
              <a:rPr lang="pt-BR" altLang="pt-BR" sz="1600" dirty="0"/>
              <a:t>São Paulo, </a:t>
            </a:r>
            <a:r>
              <a:rPr lang="pt-BR" altLang="pt-BR" sz="1600" dirty="0" smtClean="0"/>
              <a:t>................................................</a:t>
            </a:r>
            <a:endParaRPr lang="pt-BR" altLang="pt-BR" sz="1600" dirty="0"/>
          </a:p>
          <a:p>
            <a:pPr algn="just"/>
            <a:endParaRPr lang="pt-BR" altLang="pt-BR" sz="1600" b="1" dirty="0"/>
          </a:p>
          <a:p>
            <a:pPr algn="just"/>
            <a:endParaRPr lang="pt-BR" altLang="pt-BR" sz="1600" b="1" dirty="0"/>
          </a:p>
          <a:p>
            <a:pPr algn="r"/>
            <a:r>
              <a:rPr lang="pt-BR" altLang="pt-BR" sz="1600" b="1" dirty="0"/>
              <a:t>__________________________                         </a:t>
            </a:r>
            <a:r>
              <a:rPr lang="pt-BR" altLang="pt-BR" sz="1600" b="1" dirty="0" smtClean="0"/>
              <a:t>       </a:t>
            </a:r>
            <a:endParaRPr lang="pt-BR" altLang="pt-BR" sz="1600" b="1" dirty="0"/>
          </a:p>
          <a:p>
            <a:pPr algn="r"/>
            <a:r>
              <a:rPr lang="pt-BR" altLang="pt-BR" sz="1200" b="1" dirty="0"/>
              <a:t>   </a:t>
            </a:r>
            <a:r>
              <a:rPr lang="pt-BR" altLang="pt-BR" sz="1200" b="1" dirty="0" smtClean="0"/>
              <a:t>                                                                                                                                      </a:t>
            </a:r>
            <a:r>
              <a:rPr lang="pt-BR" altLang="pt-BR" sz="1200" b="1" dirty="0"/>
              <a:t>Prof</a:t>
            </a:r>
            <a:r>
              <a:rPr lang="pt-BR" altLang="pt-BR" sz="1200" b="1" dirty="0" smtClean="0"/>
              <a:t>. Dr</a:t>
            </a:r>
            <a:r>
              <a:rPr lang="pt-BR" altLang="pt-BR" sz="1200" b="1" dirty="0"/>
              <a:t>. </a:t>
            </a:r>
            <a:r>
              <a:rPr lang="pt-BR" altLang="pt-BR" sz="1200" b="1" dirty="0" smtClean="0"/>
              <a:t>		</a:t>
            </a:r>
            <a:r>
              <a:rPr lang="pt-BR" altLang="pt-BR" sz="1200" b="1" dirty="0"/>
              <a:t>	</a:t>
            </a:r>
            <a:r>
              <a:rPr lang="pt-BR" altLang="pt-BR" sz="1200" b="1" dirty="0" smtClean="0"/>
              <a:t>					</a:t>
            </a:r>
            <a:r>
              <a:rPr lang="pt-BR" altLang="pt-BR" sz="1200" b="1" dirty="0" err="1" smtClean="0"/>
              <a:t>Laboratorio</a:t>
            </a:r>
            <a:r>
              <a:rPr lang="pt-BR" altLang="pt-BR" sz="1200" b="1" dirty="0" smtClean="0"/>
              <a:t>...........................................</a:t>
            </a:r>
          </a:p>
          <a:p>
            <a:pPr algn="r"/>
            <a:r>
              <a:rPr lang="pt-BR" altLang="pt-BR" sz="1200" b="1" i="1" dirty="0" err="1" smtClean="0"/>
              <a:t>Responsavel</a:t>
            </a:r>
            <a:r>
              <a:rPr lang="pt-BR" altLang="pt-BR" sz="1200" b="1" i="1" dirty="0" smtClean="0"/>
              <a:t>           </a:t>
            </a:r>
            <a:endParaRPr lang="pt-BR" altLang="pt-BR" b="1" i="1" dirty="0"/>
          </a:p>
        </p:txBody>
      </p:sp>
      <p:graphicFrame>
        <p:nvGraphicFramePr>
          <p:cNvPr id="308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7029241"/>
              </p:ext>
            </p:extLst>
          </p:nvPr>
        </p:nvGraphicFramePr>
        <p:xfrm>
          <a:off x="323528" y="764704"/>
          <a:ext cx="1744316" cy="16441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Microsoft Drawing" r:id="rId3" imgW="1438172" imgH="1355789" progId="MSDraw">
                  <p:embed/>
                </p:oleObj>
              </mc:Choice>
              <mc:Fallback>
                <p:oleObj name="Microsoft Drawing" r:id="rId3" imgW="1438172" imgH="1355789" progId="MSDraw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764704"/>
                        <a:ext cx="1744316" cy="16441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7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3619218"/>
              </p:ext>
            </p:extLst>
          </p:nvPr>
        </p:nvGraphicFramePr>
        <p:xfrm>
          <a:off x="101500" y="199333"/>
          <a:ext cx="2314775" cy="6926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Foto do Photo Editor" r:id="rId5" imgW="1305107" imgH="390580" progId="MSPhotoEd.3">
                  <p:embed/>
                </p:oleObj>
              </mc:Choice>
              <mc:Fallback>
                <p:oleObj name="Foto do Photo Editor" r:id="rId5" imgW="1305107" imgH="390580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500" y="199333"/>
                        <a:ext cx="2314775" cy="6926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1789113" y="0"/>
            <a:ext cx="7354887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pt-BR" altLang="pt-BR" sz="2800" b="1" dirty="0"/>
              <a:t>UNIVERSIDADE DE SÃO PAULO</a:t>
            </a:r>
          </a:p>
          <a:p>
            <a:pPr algn="ctr" eaLnBrk="0" hangingPunct="0"/>
            <a:r>
              <a:rPr lang="pt-BR" altLang="pt-BR" sz="2800" b="1" dirty="0"/>
              <a:t>Faculdade de Ciências </a:t>
            </a:r>
            <a:r>
              <a:rPr lang="pt-BR" altLang="pt-BR" sz="2800" b="1" dirty="0" smtClean="0"/>
              <a:t>Farmacêuticas</a:t>
            </a:r>
          </a:p>
          <a:p>
            <a:pPr algn="ctr" eaLnBrk="0" hangingPunct="0"/>
            <a:r>
              <a:rPr lang="pt-BR" altLang="pt-BR" sz="2800" b="1" dirty="0" err="1" smtClean="0">
                <a:latin typeface="Times New Roman" pitchFamily="18" charset="0"/>
              </a:rPr>
              <a:t>Laboratorio</a:t>
            </a:r>
            <a:r>
              <a:rPr lang="pt-BR" altLang="pt-BR" sz="2800" b="1" dirty="0" smtClean="0">
                <a:latin typeface="Times New Roman" pitchFamily="18" charset="0"/>
              </a:rPr>
              <a:t> de.............</a:t>
            </a:r>
            <a:endParaRPr lang="pt-BR" altLang="pt-BR" sz="3200" dirty="0">
              <a:latin typeface="Times New Roman" pitchFamily="18" charset="0"/>
            </a:endParaRPr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0" y="2997200"/>
            <a:ext cx="12588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 altLang="pt-BR"/>
          </a:p>
        </p:txBody>
      </p:sp>
      <p:graphicFrame>
        <p:nvGraphicFramePr>
          <p:cNvPr id="3094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7048619"/>
              </p:ext>
            </p:extLst>
          </p:nvPr>
        </p:nvGraphicFramePr>
        <p:xfrm>
          <a:off x="6948264" y="1003260"/>
          <a:ext cx="1182504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Foto do Photo Editor" r:id="rId7" imgW="2076740" imgH="2019048" progId="MSPhotoEd.3">
                  <p:embed/>
                </p:oleObj>
              </mc:Choice>
              <mc:Fallback>
                <p:oleObj name="Foto do Photo Editor" r:id="rId7" imgW="2076740" imgH="2019048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8264" y="1003260"/>
                        <a:ext cx="1182504" cy="11521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2771775" y="1556792"/>
            <a:ext cx="36004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3200" b="1" dirty="0"/>
              <a:t>CERTIFICADO</a:t>
            </a:r>
          </a:p>
        </p:txBody>
      </p:sp>
    </p:spTree>
    <p:extLst>
      <p:ext uri="{BB962C8B-B14F-4D97-AF65-F5344CB8AC3E}">
        <p14:creationId xmlns:p14="http://schemas.microsoft.com/office/powerpoint/2010/main" val="72455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1772816"/>
            <a:ext cx="853244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pt-BR" sz="1200" dirty="0" smtClean="0"/>
              <a:t>Gerenciamento e organização do </a:t>
            </a:r>
            <a:r>
              <a:rPr lang="pt-BR" sz="1200" dirty="0" err="1" smtClean="0"/>
              <a:t>laboratorio</a:t>
            </a:r>
            <a:r>
              <a:rPr lang="pt-BR" sz="1200" dirty="0" smtClean="0"/>
              <a:t>; </a:t>
            </a:r>
            <a:r>
              <a:rPr lang="pt-BR" sz="1200" dirty="0" err="1" smtClean="0"/>
              <a:t>nso</a:t>
            </a:r>
            <a:r>
              <a:rPr lang="pt-BR" sz="1200" dirty="0" smtClean="0"/>
              <a:t> seguintes quesitos: organização de protocolos , organização de ficha de controle de equipamentos, em uso e manutenção.</a:t>
            </a:r>
          </a:p>
          <a:p>
            <a:pPr marL="228600" indent="-228600">
              <a:buFont typeface="+mj-lt"/>
              <a:buAutoNum type="arabicPeriod"/>
            </a:pPr>
            <a:r>
              <a:rPr lang="pt-BR" sz="1200" dirty="0" smtClean="0"/>
              <a:t>conceitos de BPL (boas praticas no </a:t>
            </a:r>
            <a:r>
              <a:rPr lang="pt-BR" sz="1200" dirty="0" err="1" smtClean="0"/>
              <a:t>laboratorio</a:t>
            </a:r>
            <a:r>
              <a:rPr lang="pt-BR" sz="1200" dirty="0" smtClean="0"/>
              <a:t>), Controle de estoque de reagentes , e insumos no </a:t>
            </a:r>
            <a:r>
              <a:rPr lang="pt-BR" sz="1200" dirty="0" err="1" smtClean="0"/>
              <a:t>lab</a:t>
            </a:r>
            <a:r>
              <a:rPr lang="pt-BR" sz="1200" dirty="0" smtClean="0"/>
              <a:t> . Lembrando que tudo deve ser devidamente registrado.</a:t>
            </a:r>
          </a:p>
          <a:p>
            <a:pPr marL="228600" indent="-228600">
              <a:buFont typeface="+mj-lt"/>
              <a:buAutoNum type="arabicPeriod"/>
            </a:pPr>
            <a:r>
              <a:rPr lang="pt-BR" sz="1200" dirty="0" smtClean="0"/>
              <a:t>Controle de recursos humanos (vacinas e exame medico </a:t>
            </a:r>
            <a:r>
              <a:rPr lang="pt-BR" sz="1200" dirty="0" err="1" smtClean="0"/>
              <a:t>periodico</a:t>
            </a:r>
            <a:r>
              <a:rPr lang="pt-BR" sz="1200" dirty="0" smtClean="0"/>
              <a:t> , e seguro acidente).</a:t>
            </a:r>
          </a:p>
          <a:p>
            <a:pPr marL="228600" indent="-228600">
              <a:buFont typeface="+mj-lt"/>
              <a:buAutoNum type="arabicPeriod"/>
            </a:pPr>
            <a:r>
              <a:rPr lang="pt-BR" sz="1200" dirty="0" smtClean="0"/>
              <a:t>Controle de </a:t>
            </a:r>
            <a:r>
              <a:rPr lang="pt-BR" sz="1200" dirty="0" err="1" smtClean="0"/>
              <a:t>manipula~cao</a:t>
            </a:r>
            <a:r>
              <a:rPr lang="pt-BR" sz="1200" dirty="0" smtClean="0"/>
              <a:t> estoque de OGM.</a:t>
            </a:r>
          </a:p>
          <a:p>
            <a:pPr marL="228600" indent="-228600">
              <a:buFont typeface="+mj-lt"/>
              <a:buAutoNum type="arabicPeriod"/>
            </a:pPr>
            <a:r>
              <a:rPr lang="pt-BR" sz="1200" dirty="0" smtClean="0"/>
              <a:t>sinalização e mapa de risco do </a:t>
            </a:r>
            <a:r>
              <a:rPr lang="pt-BR" sz="1200" dirty="0" err="1" smtClean="0"/>
              <a:t>laboratorio</a:t>
            </a:r>
            <a:r>
              <a:rPr lang="pt-BR" sz="120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pt-BR" sz="1200" dirty="0" smtClean="0"/>
              <a:t>controle e gerenciamento de produtos, </a:t>
            </a:r>
            <a:r>
              <a:rPr lang="pt-BR" sz="1200" dirty="0" err="1" smtClean="0"/>
              <a:t>quimicos</a:t>
            </a:r>
            <a:r>
              <a:rPr lang="pt-BR" sz="1200" dirty="0" smtClean="0"/>
              <a:t>, </a:t>
            </a:r>
            <a:r>
              <a:rPr lang="pt-BR" sz="1200" dirty="0" err="1" smtClean="0"/>
              <a:t>biologicos</a:t>
            </a:r>
            <a:r>
              <a:rPr lang="pt-BR" sz="1200" dirty="0" smtClean="0"/>
              <a:t> e de </a:t>
            </a:r>
            <a:r>
              <a:rPr lang="pt-BR" sz="1200" dirty="0" err="1" smtClean="0"/>
              <a:t>reciclaveis</a:t>
            </a:r>
            <a:r>
              <a:rPr lang="pt-BR" sz="1200" dirty="0" smtClean="0"/>
              <a:t> a segregação e descarte.</a:t>
            </a:r>
          </a:p>
          <a:p>
            <a:pPr marL="228600" indent="-228600">
              <a:buFont typeface="+mj-lt"/>
              <a:buAutoNum type="arabicPeriod"/>
            </a:pPr>
            <a:r>
              <a:rPr lang="pt-BR" sz="1200" dirty="0" smtClean="0"/>
              <a:t>controle e uso de EPI e EPC.</a:t>
            </a:r>
          </a:p>
          <a:p>
            <a:pPr marL="228600" indent="-228600">
              <a:buFont typeface="+mj-lt"/>
              <a:buAutoNum type="arabicPeriod"/>
            </a:pPr>
            <a:r>
              <a:rPr lang="pt-BR" sz="1200" dirty="0" smtClean="0"/>
              <a:t>Controle de qualidade e </a:t>
            </a:r>
            <a:r>
              <a:rPr lang="pt-BR" sz="1200" dirty="0" err="1" smtClean="0"/>
              <a:t>manutencao</a:t>
            </a:r>
            <a:r>
              <a:rPr lang="pt-BR" sz="1200" dirty="0" smtClean="0"/>
              <a:t> dos equipamento de </a:t>
            </a:r>
            <a:r>
              <a:rPr lang="pt-BR" sz="1200" dirty="0" err="1" smtClean="0"/>
              <a:t>seguranca</a:t>
            </a:r>
            <a:r>
              <a:rPr lang="pt-BR" sz="1200" dirty="0" smtClean="0"/>
              <a:t> </a:t>
            </a:r>
            <a:r>
              <a:rPr lang="pt-BR" sz="1200" dirty="0" err="1" smtClean="0"/>
              <a:t>biologica</a:t>
            </a:r>
            <a:r>
              <a:rPr lang="pt-BR" sz="1200" dirty="0" smtClean="0"/>
              <a:t> e </a:t>
            </a:r>
            <a:r>
              <a:rPr lang="pt-BR" sz="1200" dirty="0" err="1" smtClean="0"/>
              <a:t>quimica</a:t>
            </a:r>
            <a:r>
              <a:rPr lang="pt-BR" sz="1200" dirty="0" smtClean="0"/>
              <a:t>, ( inspeção certificada e </a:t>
            </a:r>
            <a:r>
              <a:rPr lang="pt-BR" sz="1200" dirty="0" err="1" smtClean="0"/>
              <a:t>validaçao</a:t>
            </a:r>
            <a:r>
              <a:rPr lang="pt-BR" sz="1200" dirty="0" smtClean="0"/>
              <a:t> de procedimentos e equipamentos.</a:t>
            </a:r>
          </a:p>
          <a:p>
            <a:pPr marL="228600" indent="-228600">
              <a:buFont typeface="+mj-lt"/>
              <a:buAutoNum type="arabicPeriod"/>
            </a:pPr>
            <a:r>
              <a:rPr lang="pt-BR" sz="1200" dirty="0" smtClean="0"/>
              <a:t>Controle de temperatura de geladeira e freezer.</a:t>
            </a:r>
          </a:p>
          <a:p>
            <a:pPr marL="228600" indent="-228600">
              <a:buFont typeface="+mj-lt"/>
              <a:buAutoNum type="arabicPeriod"/>
            </a:pPr>
            <a:r>
              <a:rPr lang="pt-BR" sz="1200" dirty="0" smtClean="0"/>
              <a:t>Normas de </a:t>
            </a:r>
            <a:r>
              <a:rPr lang="pt-BR" sz="1200" dirty="0" err="1" smtClean="0"/>
              <a:t>seguranca</a:t>
            </a:r>
            <a:r>
              <a:rPr lang="pt-BR" sz="1200" dirty="0" smtClean="0"/>
              <a:t> geral.</a:t>
            </a:r>
          </a:p>
          <a:p>
            <a:pPr marL="228600" indent="-228600">
              <a:buFont typeface="+mj-lt"/>
              <a:buAutoNum type="arabicPeriod"/>
            </a:pPr>
            <a:r>
              <a:rPr lang="pt-BR" sz="1200" dirty="0" smtClean="0"/>
              <a:t>Normas de </a:t>
            </a:r>
            <a:r>
              <a:rPr lang="pt-BR" sz="1200" dirty="0" err="1" smtClean="0"/>
              <a:t>seguranca</a:t>
            </a:r>
            <a:r>
              <a:rPr lang="pt-BR" sz="1200" dirty="0" smtClean="0"/>
              <a:t> </a:t>
            </a:r>
            <a:r>
              <a:rPr lang="pt-BR" sz="1200" dirty="0" err="1" smtClean="0"/>
              <a:t>biologica</a:t>
            </a:r>
            <a:r>
              <a:rPr lang="pt-BR" sz="1200" dirty="0" smtClean="0"/>
              <a:t> de OGM.</a:t>
            </a:r>
          </a:p>
          <a:p>
            <a:pPr marL="228600" indent="-228600">
              <a:buFont typeface="+mj-lt"/>
              <a:buAutoNum type="arabicPeriod"/>
            </a:pPr>
            <a:r>
              <a:rPr lang="pt-BR" sz="1200" dirty="0" smtClean="0"/>
              <a:t>Normas de </a:t>
            </a:r>
            <a:r>
              <a:rPr lang="pt-BR" sz="1200" dirty="0" err="1" smtClean="0"/>
              <a:t>seguranca</a:t>
            </a:r>
            <a:r>
              <a:rPr lang="pt-BR" sz="1200" dirty="0" smtClean="0"/>
              <a:t> </a:t>
            </a:r>
            <a:r>
              <a:rPr lang="pt-BR" sz="1200" dirty="0" err="1" smtClean="0"/>
              <a:t>quimica</a:t>
            </a:r>
            <a:r>
              <a:rPr lang="pt-BR" sz="1200" dirty="0" smtClean="0"/>
              <a:t>, radioativa e </a:t>
            </a:r>
            <a:r>
              <a:rPr lang="pt-BR" sz="1200" dirty="0" err="1" smtClean="0"/>
              <a:t>fisica</a:t>
            </a:r>
            <a:r>
              <a:rPr lang="pt-BR" sz="120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pt-BR" sz="1200" dirty="0" smtClean="0"/>
              <a:t>Registro de procedimentos com </a:t>
            </a:r>
            <a:r>
              <a:rPr lang="pt-BR" sz="1200" dirty="0" err="1" smtClean="0"/>
              <a:t>atualizacao</a:t>
            </a:r>
            <a:r>
              <a:rPr lang="pt-BR" sz="1200" dirty="0" smtClean="0"/>
              <a:t> (</a:t>
            </a:r>
            <a:r>
              <a:rPr lang="pt-BR" sz="1200" dirty="0" err="1" smtClean="0"/>
              <a:t>POPs</a:t>
            </a:r>
            <a:r>
              <a:rPr lang="pt-BR" sz="1200" dirty="0" smtClean="0"/>
              <a:t>).</a:t>
            </a:r>
          </a:p>
          <a:p>
            <a:pPr marL="228600" indent="-228600">
              <a:buFont typeface="+mj-lt"/>
              <a:buAutoNum type="arabicPeriod"/>
            </a:pPr>
            <a:r>
              <a:rPr lang="pt-BR" sz="1200" dirty="0" smtClean="0"/>
              <a:t>Gerenciamento de </a:t>
            </a:r>
            <a:r>
              <a:rPr lang="pt-BR" sz="1200" dirty="0" err="1" smtClean="0"/>
              <a:t>ocorrencias</a:t>
            </a:r>
            <a:r>
              <a:rPr lang="pt-BR" sz="1200" dirty="0" smtClean="0"/>
              <a:t> de acidentes no trabalho, seja no </a:t>
            </a:r>
            <a:r>
              <a:rPr lang="pt-BR" sz="1200" dirty="0" err="1" smtClean="0"/>
              <a:t>ambito</a:t>
            </a:r>
            <a:r>
              <a:rPr lang="pt-BR" sz="1200" dirty="0" smtClean="0"/>
              <a:t> </a:t>
            </a:r>
            <a:r>
              <a:rPr lang="pt-BR" sz="1200" dirty="0" err="1" smtClean="0"/>
              <a:t>fisico</a:t>
            </a:r>
            <a:r>
              <a:rPr lang="pt-BR" sz="1200" dirty="0" smtClean="0"/>
              <a:t>, </a:t>
            </a:r>
            <a:r>
              <a:rPr lang="pt-BR" sz="1200" dirty="0" err="1" smtClean="0"/>
              <a:t>quimico</a:t>
            </a:r>
            <a:r>
              <a:rPr lang="pt-BR" sz="1200" dirty="0" smtClean="0"/>
              <a:t> e </a:t>
            </a:r>
            <a:r>
              <a:rPr lang="pt-BR" sz="1200" dirty="0" err="1" smtClean="0"/>
              <a:t>biologico</a:t>
            </a:r>
            <a:r>
              <a:rPr lang="pt-BR" sz="120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pt-BR" sz="1200" dirty="0" smtClean="0"/>
              <a:t>Treinamento em evacuação.</a:t>
            </a:r>
          </a:p>
          <a:p>
            <a:pPr marL="228600" indent="-228600">
              <a:buFont typeface="+mj-lt"/>
              <a:buAutoNum type="arabicPeriod"/>
            </a:pPr>
            <a:r>
              <a:rPr lang="pt-BR" sz="1200" dirty="0" smtClean="0"/>
              <a:t>treinamento em caso de </a:t>
            </a:r>
            <a:r>
              <a:rPr lang="pt-BR" sz="1200" dirty="0" err="1" smtClean="0"/>
              <a:t>incendio</a:t>
            </a:r>
            <a:r>
              <a:rPr lang="pt-BR" sz="1200" dirty="0" smtClean="0"/>
              <a:t>.</a:t>
            </a:r>
            <a:endParaRPr lang="pt-BR" sz="12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3851920" y="706382"/>
            <a:ext cx="1365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PROGRAMA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547533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283</Words>
  <Application>Microsoft Office PowerPoint</Application>
  <PresentationFormat>Apresentação na tela (4:3)</PresentationFormat>
  <Paragraphs>52</Paragraphs>
  <Slides>2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2</vt:i4>
      </vt:variant>
      <vt:variant>
        <vt:lpstr>Títulos de slides</vt:lpstr>
      </vt:variant>
      <vt:variant>
        <vt:i4>2</vt:i4>
      </vt:variant>
    </vt:vector>
  </HeadingPairs>
  <TitlesOfParts>
    <vt:vector size="5" baseType="lpstr">
      <vt:lpstr>Tema do Office</vt:lpstr>
      <vt:lpstr>Microsoft Drawing</vt:lpstr>
      <vt:lpstr>Foto do Photo Editor</vt:lpstr>
      <vt:lpstr>Apresentação do PowerPoint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Yara</dc:creator>
  <cp:lastModifiedBy>Yara</cp:lastModifiedBy>
  <cp:revision>6</cp:revision>
  <dcterms:created xsi:type="dcterms:W3CDTF">2015-06-19T14:52:29Z</dcterms:created>
  <dcterms:modified xsi:type="dcterms:W3CDTF">2015-06-19T16:06:00Z</dcterms:modified>
</cp:coreProperties>
</file>